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1" r:id="rId2"/>
    <p:sldId id="290" r:id="rId3"/>
    <p:sldId id="270" r:id="rId4"/>
    <p:sldId id="291" r:id="rId5"/>
    <p:sldId id="288" r:id="rId6"/>
    <p:sldId id="272" r:id="rId7"/>
    <p:sldId id="286" r:id="rId8"/>
    <p:sldId id="289" r:id="rId9"/>
    <p:sldId id="292" r:id="rId10"/>
    <p:sldId id="287" r:id="rId11"/>
    <p:sldId id="293" r:id="rId12"/>
    <p:sldId id="294" r:id="rId13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1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248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248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12F3C3E-FE45-4718-BA1D-A3D29126932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248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2013" y="738188"/>
            <a:ext cx="4924425" cy="3694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6047" y="4679155"/>
            <a:ext cx="4876356" cy="44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248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C7B71AA-4CAB-4B05-8FE6-26EA78367C8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8E2EA-7FE5-4042-9C74-750805221E5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A5A14-CEE4-4B5A-8AA4-46B139F921B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C3FDD-225C-4238-93FA-ED5AB67751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13B15-49A0-448F-9824-BFEA3F0F83A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32B6F-ECD5-4890-BA15-9FC3BEEE275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104DD-7BA1-4266-89D8-51274EF21EC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142A8-41E2-4E61-849C-94BA3C8CE3A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C9CC-CE70-4963-A47A-59FE39E192B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1A884-3116-41F9-A630-0D87DC55614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39C54-E63B-4985-B7C9-A4F923F8082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C10EB-3511-4DA4-9F59-236F9C081F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00C7F8B-F6A0-4D53-AA33-BCFFC9055EF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14290"/>
            <a:ext cx="7786742" cy="928694"/>
          </a:xfrm>
        </p:spPr>
        <p:txBody>
          <a:bodyPr/>
          <a:lstStyle/>
          <a:p>
            <a:pPr eaLnBrk="1" hangingPunct="1"/>
            <a:r>
              <a:rPr lang="en-US" dirty="0" smtClean="0"/>
              <a:t>IS Components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142984"/>
            <a:ext cx="8429684" cy="5429288"/>
          </a:xfrm>
        </p:spPr>
        <p:txBody>
          <a:bodyPr/>
          <a:lstStyle/>
          <a:p>
            <a:pPr eaLnBrk="1" hangingPunct="1"/>
            <a:r>
              <a:rPr lang="en-US" sz="2800" dirty="0" smtClean="0"/>
              <a:t>Equipment  - Software, 4 main types:</a:t>
            </a:r>
          </a:p>
          <a:p>
            <a:pPr lvl="1" eaLnBrk="1" hangingPunct="1">
              <a:buNone/>
            </a:pPr>
            <a:r>
              <a:rPr lang="en-US" sz="2000" dirty="0" smtClean="0"/>
              <a:t>1	</a:t>
            </a:r>
            <a:r>
              <a:rPr lang="en-US" sz="2400" dirty="0" smtClean="0"/>
              <a:t>Operating or System software, </a:t>
            </a:r>
            <a:r>
              <a:rPr lang="en-US" sz="2400" dirty="0" err="1" smtClean="0"/>
              <a:t>eg</a:t>
            </a:r>
            <a:r>
              <a:rPr lang="en-US" sz="2400" dirty="0" smtClean="0"/>
              <a:t> Windows 2007</a:t>
            </a:r>
          </a:p>
          <a:p>
            <a:pPr lvl="2" eaLnBrk="1" hangingPunct="1"/>
            <a:r>
              <a:rPr lang="en-US" sz="2000" dirty="0" smtClean="0"/>
              <a:t>OS configures devices, </a:t>
            </a:r>
            <a:r>
              <a:rPr lang="en-US" sz="2000" dirty="0" err="1" smtClean="0"/>
              <a:t>eg</a:t>
            </a:r>
            <a:r>
              <a:rPr lang="en-US" sz="2000" dirty="0" smtClean="0"/>
              <a:t>. Peripheral devices which rely on device drivers</a:t>
            </a:r>
          </a:p>
          <a:p>
            <a:pPr lvl="1" eaLnBrk="1" hangingPunct="1">
              <a:buNone/>
            </a:pPr>
            <a:r>
              <a:rPr lang="en-US" sz="2000" dirty="0" smtClean="0"/>
              <a:t>2	</a:t>
            </a:r>
            <a:r>
              <a:rPr lang="en-US" sz="2400" dirty="0" smtClean="0"/>
              <a:t>Application software: (supports computer users)</a:t>
            </a:r>
          </a:p>
          <a:p>
            <a:pPr lvl="2" eaLnBrk="1" hangingPunct="1"/>
            <a:r>
              <a:rPr lang="en-US" sz="2000" dirty="0" smtClean="0"/>
              <a:t>Off the shelf , (shrink wrapped) Vs purpose design software</a:t>
            </a:r>
          </a:p>
          <a:p>
            <a:pPr lvl="2" eaLnBrk="1" hangingPunct="1"/>
            <a:r>
              <a:rPr lang="en-US" sz="2000" dirty="0" smtClean="0"/>
              <a:t>Integrated software packages</a:t>
            </a:r>
          </a:p>
          <a:p>
            <a:pPr marL="971550" lvl="1" indent="-514350" eaLnBrk="1" hangingPunct="1">
              <a:buAutoNum type="arabicPlain" startAt="3"/>
            </a:pPr>
            <a:r>
              <a:rPr lang="en-US" sz="2400" dirty="0" smtClean="0"/>
              <a:t>Utility software</a:t>
            </a:r>
          </a:p>
          <a:p>
            <a:pPr marL="1371600" lvl="2" indent="-514350" eaLnBrk="1" hangingPunct="1"/>
            <a:r>
              <a:rPr lang="en-US" sz="2000" dirty="0" err="1" smtClean="0"/>
              <a:t>S.ware</a:t>
            </a:r>
            <a:r>
              <a:rPr lang="en-US" sz="2000" dirty="0" smtClean="0"/>
              <a:t> performing particular tasks, </a:t>
            </a:r>
            <a:r>
              <a:rPr lang="en-US" sz="2000" dirty="0" err="1" smtClean="0"/>
              <a:t>eg</a:t>
            </a:r>
            <a:r>
              <a:rPr lang="en-US" sz="2000" dirty="0" smtClean="0"/>
              <a:t>. Diagnosing problems, creating backups, virus protection, </a:t>
            </a:r>
            <a:r>
              <a:rPr lang="en-US" sz="2000" dirty="0" err="1" smtClean="0"/>
              <a:t>eg</a:t>
            </a:r>
            <a:r>
              <a:rPr lang="en-US" sz="2000" dirty="0" smtClean="0"/>
              <a:t>. </a:t>
            </a:r>
            <a:r>
              <a:rPr lang="en-US" sz="2000" dirty="0" err="1" smtClean="0"/>
              <a:t>Nortons</a:t>
            </a:r>
            <a:r>
              <a:rPr lang="en-US" sz="2000" dirty="0" smtClean="0"/>
              <a:t>, etc.</a:t>
            </a:r>
          </a:p>
          <a:p>
            <a:pPr marL="971550" lvl="1" indent="-514350" eaLnBrk="1" hangingPunct="1">
              <a:buAutoNum type="arabicPlain" startAt="3"/>
            </a:pPr>
            <a:r>
              <a:rPr lang="en-US" sz="2400" dirty="0" smtClean="0"/>
              <a:t>Programming software</a:t>
            </a:r>
          </a:p>
          <a:p>
            <a:pPr marL="1371600" lvl="2" indent="-514350" eaLnBrk="1" hangingPunct="1"/>
            <a:r>
              <a:rPr lang="en-US" sz="2000" dirty="0" smtClean="0"/>
              <a:t>Programming languages, </a:t>
            </a:r>
            <a:r>
              <a:rPr lang="en-US" sz="2000" dirty="0" err="1" smtClean="0"/>
              <a:t>eg</a:t>
            </a:r>
            <a:r>
              <a:rPr lang="en-US" sz="2000" dirty="0" smtClean="0"/>
              <a:t>. Delphi, PHP, Java, html</a:t>
            </a:r>
          </a:p>
          <a:p>
            <a:pPr lvl="1" eaLnBrk="1" hangingPunct="1"/>
            <a:endParaRPr lang="en-US" dirty="0" smtClean="0"/>
          </a:p>
          <a:p>
            <a:pPr lvl="2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072494" cy="1214446"/>
          </a:xfrm>
        </p:spPr>
        <p:txBody>
          <a:bodyPr/>
          <a:lstStyle/>
          <a:p>
            <a:pPr eaLnBrk="1" hangingPunct="1"/>
            <a:r>
              <a:rPr lang="en-AU" dirty="0" smtClean="0"/>
              <a:t>Decision-making in organisations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 eaLnBrk="1" hangingPunct="1"/>
            <a:endParaRPr lang="en-AU" dirty="0" smtClean="0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562876" cy="459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072494" cy="1214446"/>
          </a:xfrm>
        </p:spPr>
        <p:txBody>
          <a:bodyPr/>
          <a:lstStyle/>
          <a:p>
            <a:pPr eaLnBrk="1" hangingPunct="1"/>
            <a:r>
              <a:rPr lang="en-AU" dirty="0" smtClean="0"/>
              <a:t>Decision-making in organisations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90550" indent="-533400" eaLnBrk="1" hangingPunct="1">
              <a:buFont typeface="+mj-lt"/>
              <a:buAutoNum type="arabicPeriod"/>
            </a:pPr>
            <a:r>
              <a:rPr lang="en-AU" sz="2800" dirty="0" smtClean="0"/>
              <a:t>Senior Management, strategic, long term goals, use highly summarised information, </a:t>
            </a:r>
            <a:r>
              <a:rPr lang="en-AU" sz="2800" dirty="0" err="1" smtClean="0"/>
              <a:t>eg</a:t>
            </a:r>
            <a:r>
              <a:rPr lang="en-AU" sz="2800" dirty="0" smtClean="0"/>
              <a:t>. studying market trends, new products, etc, can take yrs to make</a:t>
            </a:r>
          </a:p>
          <a:p>
            <a:pPr marL="590550" indent="-533400" eaLnBrk="1" hangingPunct="1">
              <a:buFont typeface="+mj-lt"/>
              <a:buAutoNum type="arabicPeriod"/>
            </a:pPr>
            <a:r>
              <a:rPr lang="en-AU" sz="2800" dirty="0" smtClean="0"/>
              <a:t>Middle management, tactical, problems affecting running of org; use summarised information</a:t>
            </a:r>
          </a:p>
          <a:p>
            <a:pPr marL="990600" lvl="1" indent="-533400" eaLnBrk="1" hangingPunct="1"/>
            <a:r>
              <a:rPr lang="en-AU" sz="2400" dirty="0" smtClean="0"/>
              <a:t>Decisions can take up to a yr to finalise, most made within weeks or months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072494" cy="1214446"/>
          </a:xfrm>
        </p:spPr>
        <p:txBody>
          <a:bodyPr/>
          <a:lstStyle/>
          <a:p>
            <a:pPr eaLnBrk="1" hangingPunct="1"/>
            <a:r>
              <a:rPr lang="en-AU" dirty="0" smtClean="0"/>
              <a:t>Decision-making in organisations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85860"/>
            <a:ext cx="8715404" cy="5286412"/>
          </a:xfrm>
        </p:spPr>
        <p:txBody>
          <a:bodyPr/>
          <a:lstStyle/>
          <a:p>
            <a:pPr marL="590550" indent="-533400" eaLnBrk="1" hangingPunct="1">
              <a:buAutoNum type="arabicPlain" startAt="3"/>
            </a:pPr>
            <a:r>
              <a:rPr lang="en-AU" sz="2800" dirty="0" smtClean="0">
                <a:ea typeface="+mn-ea"/>
                <a:cs typeface="+mn-cs"/>
              </a:rPr>
              <a:t>Operational management, day-day operational decisions</a:t>
            </a:r>
          </a:p>
          <a:p>
            <a:pPr marL="990600" lvl="1" indent="-533400" eaLnBrk="1" hangingPunct="1"/>
            <a:r>
              <a:rPr lang="en-AU" sz="2400" dirty="0" smtClean="0">
                <a:ea typeface="+mn-ea"/>
                <a:cs typeface="+mn-cs"/>
              </a:rPr>
              <a:t>Decisions made on the spot </a:t>
            </a:r>
          </a:p>
          <a:p>
            <a:pPr marL="990600" lvl="1" indent="-533400" eaLnBrk="1" hangingPunct="1"/>
            <a:r>
              <a:rPr lang="en-AU" sz="2400" dirty="0" err="1" smtClean="0">
                <a:ea typeface="+mn-ea"/>
                <a:cs typeface="+mn-cs"/>
              </a:rPr>
              <a:t>Eg</a:t>
            </a:r>
            <a:r>
              <a:rPr lang="en-AU" sz="2400" dirty="0" smtClean="0">
                <a:ea typeface="+mn-ea"/>
                <a:cs typeface="+mn-cs"/>
              </a:rPr>
              <a:t>. customer complaints, ordering stock</a:t>
            </a:r>
          </a:p>
          <a:p>
            <a:pPr marL="990600" lvl="1" indent="-533400" eaLnBrk="1" hangingPunct="1"/>
            <a:r>
              <a:rPr lang="en-AU" sz="2400" dirty="0" smtClean="0">
                <a:ea typeface="+mn-ea"/>
                <a:cs typeface="+mn-cs"/>
              </a:rPr>
              <a:t>Operational managers uses a transaction processing system, TPS, to aid problem solving</a:t>
            </a:r>
          </a:p>
          <a:p>
            <a:pPr marL="590550" indent="-533400" eaLnBrk="1" hangingPunct="1">
              <a:buAutoNum type="arabicPlain" startAt="4"/>
            </a:pPr>
            <a:r>
              <a:rPr lang="en-AU" sz="2800" dirty="0" smtClean="0"/>
              <a:t>Operational workers’, day-day decisions</a:t>
            </a:r>
          </a:p>
          <a:p>
            <a:pPr marL="990600" lvl="1" indent="-533400" eaLnBrk="1" hangingPunct="1"/>
            <a:r>
              <a:rPr lang="en-AU" sz="2400" dirty="0" smtClean="0">
                <a:ea typeface="+mn-ea"/>
                <a:cs typeface="+mn-cs"/>
              </a:rPr>
              <a:t>1</a:t>
            </a:r>
            <a:r>
              <a:rPr lang="en-AU" sz="2400" baseline="30000" dirty="0" smtClean="0">
                <a:ea typeface="+mn-ea"/>
                <a:cs typeface="+mn-cs"/>
              </a:rPr>
              <a:t>st</a:t>
            </a:r>
            <a:r>
              <a:rPr lang="en-AU" sz="2400" dirty="0" smtClean="0">
                <a:ea typeface="+mn-ea"/>
                <a:cs typeface="+mn-cs"/>
              </a:rPr>
              <a:t> point of contact with the public</a:t>
            </a:r>
          </a:p>
          <a:p>
            <a:pPr marL="990600" lvl="1" indent="-533400" eaLnBrk="1" hangingPunct="1"/>
            <a:r>
              <a:rPr lang="en-AU" sz="2400" dirty="0" smtClean="0">
                <a:ea typeface="+mn-ea"/>
                <a:cs typeface="+mn-cs"/>
              </a:rPr>
              <a:t>Short-term decisions with little bearing on success of business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Information Systems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informationsystems</a:t>
            </a:r>
            <a:endParaRPr lang="en-AU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21600" y="2143117"/>
            <a:ext cx="4269687" cy="344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Information System Components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285860"/>
            <a:ext cx="8143932" cy="521497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Equipment - hardware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Hardware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Hardware: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Input &amp; output devices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System unit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CPU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Microprocessor and motherboard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RAM &amp; ROM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Ports, (connect system unit to peripheral devices)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Peripherals and secondary storage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Communication devices, </a:t>
            </a:r>
            <a:r>
              <a:rPr lang="en-US" dirty="0" err="1" smtClean="0"/>
              <a:t>nics</a:t>
            </a:r>
            <a:r>
              <a:rPr lang="en-US" dirty="0" smtClean="0"/>
              <a:t>, modems,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Hardware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informationsystems</a:t>
            </a:r>
            <a:endParaRPr lang="en-AU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1009">
            <a:off x="2502037" y="1987371"/>
            <a:ext cx="4059077" cy="4010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Information System Components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Input</a:t>
            </a:r>
          </a:p>
          <a:p>
            <a:pPr lvl="1" eaLnBrk="1" hangingPunct="1"/>
            <a:r>
              <a:rPr lang="en-US" smtClean="0"/>
              <a:t>Keyboard</a:t>
            </a:r>
          </a:p>
          <a:p>
            <a:pPr lvl="1" eaLnBrk="1" hangingPunct="1"/>
            <a:r>
              <a:rPr lang="en-US" smtClean="0"/>
              <a:t>Scanner</a:t>
            </a:r>
          </a:p>
          <a:p>
            <a:pPr lvl="1" eaLnBrk="1" hangingPunct="1"/>
            <a:r>
              <a:rPr lang="en-US" smtClean="0"/>
              <a:t>Barcode reader</a:t>
            </a:r>
          </a:p>
          <a:p>
            <a:pPr lvl="1" eaLnBrk="1" hangingPunct="1"/>
            <a:r>
              <a:rPr lang="en-US" smtClean="0"/>
              <a:t>OCR</a:t>
            </a:r>
          </a:p>
          <a:p>
            <a:pPr lvl="1" eaLnBrk="1" hangingPunct="1"/>
            <a:r>
              <a:rPr lang="en-US" smtClean="0"/>
              <a:t>Touch screen</a:t>
            </a:r>
          </a:p>
          <a:p>
            <a:pPr lvl="1" eaLnBrk="1" hangingPunct="1"/>
            <a:r>
              <a:rPr lang="en-US" smtClean="0"/>
              <a:t>Camera, sensor, voice recognition</a:t>
            </a:r>
          </a:p>
          <a:p>
            <a:pPr lvl="1" eaLnBrk="1" hangingPunct="1">
              <a:buFontTx/>
              <a:buNone/>
            </a:pP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System Components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214422"/>
            <a:ext cx="8143932" cy="5357850"/>
          </a:xfrm>
        </p:spPr>
        <p:txBody>
          <a:bodyPr/>
          <a:lstStyle/>
          <a:p>
            <a:pPr eaLnBrk="1" hangingPunct="1"/>
            <a:r>
              <a:rPr lang="en-US" dirty="0" smtClean="0"/>
              <a:t>Data</a:t>
            </a:r>
          </a:p>
          <a:p>
            <a:pPr lvl="1" eaLnBrk="1" hangingPunct="1"/>
            <a:r>
              <a:rPr lang="en-US" dirty="0" smtClean="0"/>
              <a:t>Data Vs information; data raw, </a:t>
            </a:r>
            <a:r>
              <a:rPr lang="en-US" dirty="0" err="1" smtClean="0"/>
              <a:t>unorganised</a:t>
            </a:r>
            <a:r>
              <a:rPr lang="en-US" dirty="0" smtClean="0"/>
              <a:t>; information, processed data</a:t>
            </a:r>
          </a:p>
          <a:p>
            <a:pPr eaLnBrk="1" hangingPunct="1"/>
            <a:r>
              <a:rPr lang="en-US" dirty="0" smtClean="0"/>
              <a:t>Personnel</a:t>
            </a:r>
          </a:p>
          <a:p>
            <a:pPr lvl="1" eaLnBrk="1" hangingPunct="1"/>
            <a:r>
              <a:rPr lang="en-US" dirty="0" smtClean="0"/>
              <a:t>Users, employees, input operators, use reports, etc.</a:t>
            </a:r>
          </a:p>
          <a:p>
            <a:pPr eaLnBrk="1" hangingPunct="1"/>
            <a:r>
              <a:rPr lang="en-US" dirty="0" smtClean="0"/>
              <a:t>Procedures</a:t>
            </a:r>
          </a:p>
          <a:p>
            <a:pPr lvl="1" eaLnBrk="1" hangingPunct="1"/>
            <a:r>
              <a:rPr lang="en-US" dirty="0" smtClean="0"/>
              <a:t>To </a:t>
            </a:r>
            <a:r>
              <a:rPr lang="en-US" dirty="0" err="1" smtClean="0"/>
              <a:t>minimise</a:t>
            </a:r>
            <a:r>
              <a:rPr lang="en-US" dirty="0" smtClean="0"/>
              <a:t> time &amp; effort required to carry out IP tasks</a:t>
            </a:r>
          </a:p>
          <a:p>
            <a:pPr lvl="1" eaLnBrk="1" hangingPunct="1"/>
            <a:r>
              <a:rPr lang="en-US" dirty="0" smtClean="0"/>
              <a:t>Produce accurate, appropriate &amp; complete info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dirty="0" smtClean="0"/>
              <a:t>Information Characteristics in Organisation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643050"/>
            <a:ext cx="8286808" cy="1500198"/>
          </a:xfrm>
        </p:spPr>
        <p:txBody>
          <a:bodyPr/>
          <a:lstStyle/>
          <a:p>
            <a:pPr marL="990600" lvl="1" indent="-533400" eaLnBrk="1" hangingPunct="1"/>
            <a:r>
              <a:rPr lang="en-AU" dirty="0" smtClean="0"/>
              <a:t>Information Flow; the way in which information flows internally between the 4 hierarchy levels within an organisation.</a:t>
            </a:r>
          </a:p>
          <a:p>
            <a:pPr marL="990600" lvl="1" indent="-533400" eaLnBrk="1" hangingPunct="1">
              <a:buNone/>
            </a:pPr>
            <a:endParaRPr lang="en-AU" sz="3200" dirty="0" smtClean="0"/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054086"/>
            <a:ext cx="5715040" cy="3566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72414" cy="747698"/>
          </a:xfrm>
        </p:spPr>
        <p:txBody>
          <a:bodyPr/>
          <a:lstStyle/>
          <a:p>
            <a:pPr eaLnBrk="1" hangingPunct="1"/>
            <a:r>
              <a:rPr lang="en-AU" sz="4000" dirty="0" smtClean="0"/>
              <a:t>Structure of information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643050"/>
            <a:ext cx="8286808" cy="4857784"/>
          </a:xfrm>
        </p:spPr>
        <p:txBody>
          <a:bodyPr/>
          <a:lstStyle/>
          <a:p>
            <a:pPr marL="990600" lvl="1" indent="-533400" eaLnBrk="1" hangingPunct="1">
              <a:buFont typeface="Arial" pitchFamily="34" charset="0"/>
              <a:buChar char="•"/>
            </a:pPr>
            <a:r>
              <a:rPr lang="en-AU" sz="3200" dirty="0" smtClean="0"/>
              <a:t>Detailed Reports</a:t>
            </a:r>
          </a:p>
          <a:p>
            <a:pPr marL="1390650" lvl="2" indent="-533400" eaLnBrk="1" hangingPunct="1">
              <a:buFont typeface="Arial" pitchFamily="34" charset="0"/>
              <a:buChar char="•"/>
            </a:pPr>
            <a:r>
              <a:rPr lang="en-AU" dirty="0" smtClean="0"/>
              <a:t>Involves communication of all assembled records or information</a:t>
            </a:r>
          </a:p>
          <a:p>
            <a:pPr marL="990600" lvl="1" indent="-533400" eaLnBrk="1" hangingPunct="1">
              <a:buFont typeface="Arial" pitchFamily="34" charset="0"/>
              <a:buChar char="•"/>
            </a:pPr>
            <a:r>
              <a:rPr lang="en-AU" sz="3200" dirty="0" smtClean="0"/>
              <a:t>Summary Reports</a:t>
            </a:r>
          </a:p>
          <a:p>
            <a:pPr marL="1390650" lvl="2" indent="-533400" eaLnBrk="1" hangingPunct="1">
              <a:buFont typeface="Arial" pitchFamily="34" charset="0"/>
              <a:buChar char="•"/>
            </a:pPr>
            <a:r>
              <a:rPr lang="en-AU" dirty="0" smtClean="0"/>
              <a:t>Brief version of detail report using totals and averages rather than reporting individual items; used by middle &amp; senior management </a:t>
            </a:r>
          </a:p>
          <a:p>
            <a:pPr marL="1390650" lvl="2" indent="-533400" eaLnBrk="1" hangingPunct="1">
              <a:buFont typeface="Arial" pitchFamily="34" charset="0"/>
              <a:buChar char="•"/>
            </a:pPr>
            <a:r>
              <a:rPr lang="en-AU" dirty="0" smtClean="0"/>
              <a:t>Gain an understanding of what is happening at operational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72414" cy="747698"/>
          </a:xfrm>
        </p:spPr>
        <p:txBody>
          <a:bodyPr/>
          <a:lstStyle/>
          <a:p>
            <a:pPr eaLnBrk="1" hangingPunct="1"/>
            <a:r>
              <a:rPr lang="en-AU" sz="4000" dirty="0" smtClean="0"/>
              <a:t>Structure of information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643050"/>
            <a:ext cx="8286808" cy="4857784"/>
          </a:xfrm>
        </p:spPr>
        <p:txBody>
          <a:bodyPr/>
          <a:lstStyle/>
          <a:p>
            <a:pPr marL="990600" lvl="1" indent="-533400" eaLnBrk="1" hangingPunct="1">
              <a:buFont typeface="Arial" pitchFamily="34" charset="0"/>
              <a:buChar char="•"/>
            </a:pPr>
            <a:r>
              <a:rPr lang="en-AU" sz="3200" dirty="0" smtClean="0"/>
              <a:t>Aggregate Reports</a:t>
            </a:r>
          </a:p>
          <a:p>
            <a:pPr marL="1390650" lvl="2" indent="-533400" eaLnBrk="1" hangingPunct="1">
              <a:buFont typeface="Arial" pitchFamily="34" charset="0"/>
              <a:buChar char="•"/>
            </a:pPr>
            <a:r>
              <a:rPr lang="en-AU" dirty="0" smtClean="0"/>
              <a:t>Similar to detail reports but only relate to one factor or subject, </a:t>
            </a:r>
            <a:r>
              <a:rPr lang="en-AU" dirty="0" err="1" smtClean="0"/>
              <a:t>eg</a:t>
            </a:r>
            <a:r>
              <a:rPr lang="en-AU" dirty="0" smtClean="0"/>
              <a:t>. sales record of a particular product</a:t>
            </a:r>
          </a:p>
          <a:p>
            <a:pPr marL="990600" lvl="1" indent="-533400" eaLnBrk="1" hangingPunct="1">
              <a:buFont typeface="Arial" pitchFamily="34" charset="0"/>
              <a:buChar char="•"/>
            </a:pPr>
            <a:r>
              <a:rPr lang="en-AU" sz="3200" dirty="0" smtClean="0"/>
              <a:t>Sample Reports</a:t>
            </a:r>
          </a:p>
          <a:p>
            <a:pPr marL="1390650" lvl="2" indent="-533400" eaLnBrk="1" hangingPunct="1">
              <a:buFont typeface="Arial" pitchFamily="34" charset="0"/>
              <a:buChar char="•"/>
            </a:pPr>
            <a:r>
              <a:rPr lang="en-AU" dirty="0" smtClean="0"/>
              <a:t>A section of detailed information used by senior management to get an idea of overall situation</a:t>
            </a:r>
          </a:p>
          <a:p>
            <a:pPr marL="990600" lvl="1" indent="-533400" eaLnBrk="1" hangingPunct="1">
              <a:buFont typeface="Arial" pitchFamily="34" charset="0"/>
              <a:buChar char="•"/>
            </a:pPr>
            <a:r>
              <a:rPr lang="en-AU" sz="3200" dirty="0" smtClean="0"/>
              <a:t>Exception Reports</a:t>
            </a:r>
          </a:p>
          <a:p>
            <a:pPr marL="1390650" lvl="2" indent="-533400" eaLnBrk="1" hangingPunct="1">
              <a:buFont typeface="Arial" pitchFamily="34" charset="0"/>
              <a:buChar char="•"/>
            </a:pPr>
            <a:r>
              <a:rPr lang="en-AU" dirty="0" smtClean="0"/>
              <a:t>Identifies data that shows a variation from the set or target result; identifies situations requiring 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2640</TotalTime>
  <Words>391</Words>
  <Application>Microsoft PowerPoint</Application>
  <PresentationFormat>On-screen Show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IS Components</vt:lpstr>
      <vt:lpstr>Information Systems</vt:lpstr>
      <vt:lpstr>Information System Components</vt:lpstr>
      <vt:lpstr>Hardware</vt:lpstr>
      <vt:lpstr>Information System Components</vt:lpstr>
      <vt:lpstr>Information System Components</vt:lpstr>
      <vt:lpstr>Information Characteristics in Organisation</vt:lpstr>
      <vt:lpstr>Structure of information</vt:lpstr>
      <vt:lpstr>Structure of information</vt:lpstr>
      <vt:lpstr>Decision-making in organisations</vt:lpstr>
      <vt:lpstr>Decision-making in organisations</vt:lpstr>
      <vt:lpstr>Decision-making in organisations</vt:lpstr>
    </vt:vector>
  </TitlesOfParts>
  <Company>Department of Education Employment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Criterion 1: Knowledge of the types and characteristics of information systems and networks</dc:title>
  <dc:creator>KB</dc:creator>
  <cp:lastModifiedBy>01421606</cp:lastModifiedBy>
  <cp:revision>28</cp:revision>
  <dcterms:created xsi:type="dcterms:W3CDTF">2003-09-15T22:14:30Z</dcterms:created>
  <dcterms:modified xsi:type="dcterms:W3CDTF">2011-04-18T00:37:11Z</dcterms:modified>
</cp:coreProperties>
</file>